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42" r:id="rId2"/>
    <p:sldId id="330" r:id="rId3"/>
    <p:sldId id="258" r:id="rId4"/>
    <p:sldId id="356" r:id="rId5"/>
    <p:sldId id="358" r:id="rId6"/>
    <p:sldId id="268" r:id="rId7"/>
    <p:sldId id="349" r:id="rId8"/>
    <p:sldId id="491" r:id="rId9"/>
    <p:sldId id="492" r:id="rId10"/>
    <p:sldId id="350" r:id="rId11"/>
    <p:sldId id="354" r:id="rId12"/>
    <p:sldId id="488" r:id="rId13"/>
    <p:sldId id="489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EBEA"/>
    <a:srgbClr val="00B4E7"/>
    <a:srgbClr val="48595D"/>
    <a:srgbClr val="FFFFFF"/>
    <a:srgbClr val="D9185C"/>
    <a:srgbClr val="06B4E6"/>
    <a:srgbClr val="15458F"/>
    <a:srgbClr val="DA1A5A"/>
    <a:srgbClr val="00B4E6"/>
    <a:srgbClr val="164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86" autoAdjust="0"/>
    <p:restoredTop sz="97866" autoAdjust="0"/>
  </p:normalViewPr>
  <p:slideViewPr>
    <p:cSldViewPr snapToGrid="0" showGuides="1">
      <p:cViewPr varScale="1">
        <p:scale>
          <a:sx n="64" d="100"/>
          <a:sy n="64" d="100"/>
        </p:scale>
        <p:origin x="776" y="32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3" d="100"/>
        <a:sy n="133" d="100"/>
      </p:scale>
      <p:origin x="0" y="-8228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365F1A-2611-CD4E-A266-B14CF06F4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‹N°›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05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6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/>
                  <a:t>Royal Blue</a:t>
                </a:r>
                <a:br>
                  <a:rPr lang="en-US" sz="700"/>
                </a:br>
                <a:r>
                  <a:rPr lang="en-US" sz="600"/>
                  <a:t>R23,G69,B143</a:t>
                </a:r>
                <a:endParaRPr lang="en-US" sz="70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Azure</a:t>
                </a:r>
                <a:br>
                  <a:rPr lang="en-US" sz="600"/>
                </a:br>
                <a:r>
                  <a:rPr lang="en-US" sz="60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tx1"/>
                    </a:solidFill>
                  </a:rPr>
                  <a:t>Sky Blue </a:t>
                </a:r>
                <a:br>
                  <a:rPr lang="en-US" sz="600">
                    <a:solidFill>
                      <a:schemeClr val="tx1"/>
                    </a:solidFill>
                  </a:rPr>
                </a:br>
                <a:r>
                  <a:rPr lang="en-US" sz="60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Violet</a:t>
                </a:r>
                <a:br>
                  <a:rPr lang="en-US" sz="600"/>
                </a:br>
                <a:r>
                  <a:rPr lang="en-US" sz="60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Orange</a:t>
                </a:r>
                <a:br>
                  <a:rPr lang="en-US" sz="600"/>
                </a:br>
                <a:r>
                  <a:rPr lang="en-US" sz="60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tx1"/>
                    </a:solidFill>
                  </a:rPr>
                  <a:t>Gold</a:t>
                </a:r>
                <a:br>
                  <a:rPr lang="en-US" sz="600">
                    <a:solidFill>
                      <a:schemeClr val="tx1"/>
                    </a:solidFill>
                  </a:rPr>
                </a:br>
                <a:r>
                  <a:rPr lang="en-US" sz="60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Cranberry</a:t>
                </a:r>
                <a:br>
                  <a:rPr lang="en-US" sz="600">
                    <a:solidFill>
                      <a:schemeClr val="bg1"/>
                    </a:solidFill>
                  </a:rPr>
                </a:br>
                <a:r>
                  <a:rPr lang="en-US" sz="60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Turquoise</a:t>
                </a:r>
                <a:br>
                  <a:rPr lang="en-US" sz="600"/>
                </a:br>
                <a:r>
                  <a:rPr lang="en-US" sz="60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55" r:id="rId7"/>
    <p:sldLayoutId id="2147483678" r:id="rId8"/>
    <p:sldLayoutId id="2147483650" r:id="rId9"/>
    <p:sldLayoutId id="2147483673" r:id="rId10"/>
    <p:sldLayoutId id="2147483659" r:id="rId11"/>
    <p:sldLayoutId id="2147483676" r:id="rId12"/>
    <p:sldLayoutId id="2147483652" r:id="rId13"/>
    <p:sldLayoutId id="2147483657" r:id="rId14"/>
    <p:sldLayoutId id="2147483672" r:id="rId15"/>
    <p:sldLayoutId id="2147483679" r:id="rId16"/>
    <p:sldLayoutId id="2147483656" r:id="rId17"/>
    <p:sldLayoutId id="2147483674" r:id="rId18"/>
    <p:sldLayoutId id="2147483658" r:id="rId19"/>
    <p:sldLayoutId id="2147483661" r:id="rId20"/>
    <p:sldLayoutId id="2147483675" r:id="rId21"/>
    <p:sldLayoutId id="214748367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F6D791D-3D99-0841-8B29-86AE654EB621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23DC05AC-1BD6-4993-B533-9D1ED5AA5AB3}"/>
              </a:ext>
            </a:extLst>
          </p:cNvPr>
          <p:cNvSpPr txBox="1">
            <a:spLocks/>
          </p:cNvSpPr>
          <p:nvPr/>
        </p:nvSpPr>
        <p:spPr>
          <a:xfrm>
            <a:off x="46494" y="3807029"/>
            <a:ext cx="12145505" cy="834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PROPOSITION D’ACTION FPAO 2025</a:t>
            </a:r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7B898934-C99D-594A-D35E-517812BDD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82"/>
            <a:ext cx="12145505" cy="39031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7968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F5F51-E941-8C40-9192-FD83E46A1611}"/>
              </a:ext>
            </a:extLst>
          </p:cNvPr>
          <p:cNvSpPr/>
          <p:nvPr/>
        </p:nvSpPr>
        <p:spPr>
          <a:xfrm>
            <a:off x="-11623" y="3302059"/>
            <a:ext cx="12215246" cy="2176117"/>
          </a:xfrm>
          <a:prstGeom prst="rect">
            <a:avLst/>
          </a:prstGeom>
          <a:solidFill>
            <a:srgbClr val="02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1B4E7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59524"/>
            <a:ext cx="2609627" cy="2619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913" y="5860867"/>
            <a:ext cx="1883771" cy="716364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58B4202-5033-8847-9549-FD12033863D4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68A6A20-78A7-024E-A441-EEAEDC7E8666}"/>
              </a:ext>
            </a:extLst>
          </p:cNvPr>
          <p:cNvSpPr txBox="1">
            <a:spLocks/>
          </p:cNvSpPr>
          <p:nvPr/>
        </p:nvSpPr>
        <p:spPr>
          <a:xfrm>
            <a:off x="46494" y="3807029"/>
            <a:ext cx="12145505" cy="834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 DE L’ACTION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ubtitle 14">
            <a:extLst>
              <a:ext uri="{FF2B5EF4-FFF2-40B4-BE49-F238E27FC236}">
                <a16:creationId xmlns:a16="http://schemas.microsoft.com/office/drawing/2014/main" id="{002C0903-D219-114B-950B-117984639F4E}"/>
              </a:ext>
            </a:extLst>
          </p:cNvPr>
          <p:cNvSpPr txBox="1">
            <a:spLocks/>
          </p:cNvSpPr>
          <p:nvPr/>
        </p:nvSpPr>
        <p:spPr>
          <a:xfrm>
            <a:off x="23246" y="4629819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DOMAINE D'INTÉRÊT</a:t>
            </a:r>
          </a:p>
        </p:txBody>
      </p:sp>
      <p:sp>
        <p:nvSpPr>
          <p:cNvPr id="14" name="Subtitle 14">
            <a:extLst>
              <a:ext uri="{FF2B5EF4-FFF2-40B4-BE49-F238E27FC236}">
                <a16:creationId xmlns:a16="http://schemas.microsoft.com/office/drawing/2014/main" id="{4AD963C4-A31B-4814-8AEE-2393F79C3114}"/>
              </a:ext>
            </a:extLst>
          </p:cNvPr>
          <p:cNvSpPr txBox="1">
            <a:spLocks/>
          </p:cNvSpPr>
          <p:nvPr/>
        </p:nvSpPr>
        <p:spPr>
          <a:xfrm>
            <a:off x="3572361" y="1036061"/>
            <a:ext cx="8534399" cy="8341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NOM DU CLUB                        </a:t>
            </a:r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4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6C75375-C8EB-4734-93C9-E33AFCA934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464" y="2014774"/>
            <a:ext cx="5546861" cy="4936211"/>
          </a:xfrm>
        </p:spPr>
        <p:txBody>
          <a:bodyPr>
            <a:normAutofit lnSpcReduction="10000"/>
          </a:bodyPr>
          <a:lstStyle/>
          <a:p>
            <a:pPr>
              <a:buClr>
                <a:srgbClr val="C8EBEA"/>
              </a:buClr>
            </a:pPr>
            <a:r>
              <a:rPr lang="en-GB" sz="2000" b="1" dirty="0" err="1">
                <a:solidFill>
                  <a:schemeClr val="bg1"/>
                </a:solidFill>
              </a:rPr>
              <a:t>Contenu</a:t>
            </a:r>
            <a:endParaRPr lang="en-GB" sz="2000" b="1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Informations</a:t>
            </a:r>
            <a:r>
              <a:rPr lang="en-GB" sz="2000" dirty="0">
                <a:solidFill>
                  <a:schemeClr val="bg1"/>
                </a:solidFill>
              </a:rPr>
              <a:t> de contact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Emplacement et </a:t>
            </a:r>
            <a:r>
              <a:rPr lang="en-GB" sz="2000" dirty="0" err="1">
                <a:solidFill>
                  <a:schemeClr val="bg1"/>
                </a:solidFill>
              </a:rPr>
              <a:t>histoire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Énoncé</a:t>
            </a:r>
            <a:r>
              <a:rPr lang="en-GB" sz="2000" dirty="0">
                <a:solidFill>
                  <a:schemeClr val="bg1"/>
                </a:solidFill>
              </a:rPr>
              <a:t> du </a:t>
            </a:r>
            <a:r>
              <a:rPr lang="en-GB" sz="2000" dirty="0" err="1">
                <a:solidFill>
                  <a:schemeClr val="bg1"/>
                </a:solidFill>
              </a:rPr>
              <a:t>problème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Évaluation</a:t>
            </a:r>
            <a:r>
              <a:rPr lang="en-GB" sz="2000" dirty="0">
                <a:solidFill>
                  <a:schemeClr val="bg1"/>
                </a:solidFill>
              </a:rPr>
              <a:t> des </a:t>
            </a:r>
            <a:r>
              <a:rPr lang="en-GB" sz="2000" dirty="0" err="1">
                <a:solidFill>
                  <a:schemeClr val="bg1"/>
                </a:solidFill>
              </a:rPr>
              <a:t>besoins</a:t>
            </a:r>
            <a:r>
              <a:rPr lang="en-GB" sz="2000" dirty="0">
                <a:solidFill>
                  <a:schemeClr val="bg1"/>
                </a:solidFill>
              </a:rPr>
              <a:t> de la </a:t>
            </a:r>
            <a:r>
              <a:rPr lang="en-GB" sz="2000" dirty="0" err="1">
                <a:solidFill>
                  <a:schemeClr val="bg1"/>
                </a:solidFill>
              </a:rPr>
              <a:t>Communauté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Proposition de solution pour </a:t>
            </a:r>
            <a:r>
              <a:rPr lang="en-GB" sz="2000" dirty="0" err="1">
                <a:solidFill>
                  <a:schemeClr val="bg1"/>
                </a:solidFill>
              </a:rPr>
              <a:t>une</a:t>
            </a:r>
            <a:r>
              <a:rPr lang="en-GB" sz="2000" dirty="0">
                <a:solidFill>
                  <a:schemeClr val="bg1"/>
                </a:solidFill>
              </a:rPr>
              <a:t> Action de service 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Mise </a:t>
            </a:r>
            <a:r>
              <a:rPr lang="en-GB" sz="2000" dirty="0" err="1">
                <a:solidFill>
                  <a:schemeClr val="bg1"/>
                </a:solidFill>
              </a:rPr>
              <a:t>en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œuvre</a:t>
            </a:r>
            <a:r>
              <a:rPr lang="en-GB" sz="2000" dirty="0">
                <a:solidFill>
                  <a:schemeClr val="bg1"/>
                </a:solidFill>
              </a:rPr>
              <a:t> et </a:t>
            </a:r>
            <a:r>
              <a:rPr lang="en-GB" sz="2000" dirty="0" err="1">
                <a:solidFill>
                  <a:schemeClr val="bg1"/>
                </a:solidFill>
              </a:rPr>
              <a:t>calendrier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Budget de </a:t>
            </a:r>
            <a:r>
              <a:rPr lang="en-GB" sz="2000" dirty="0" err="1">
                <a:solidFill>
                  <a:schemeClr val="bg1"/>
                </a:solidFill>
              </a:rPr>
              <a:t>l’action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Stratégie</a:t>
            </a:r>
            <a:r>
              <a:rPr lang="en-GB" sz="2000" dirty="0">
                <a:solidFill>
                  <a:schemeClr val="bg1"/>
                </a:solidFill>
              </a:rPr>
              <a:t> de </a:t>
            </a:r>
            <a:r>
              <a:rPr lang="en-GB" sz="2000" dirty="0" err="1">
                <a:solidFill>
                  <a:schemeClr val="bg1"/>
                </a:solidFill>
              </a:rPr>
              <a:t>financement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Durabilité</a:t>
            </a:r>
            <a:r>
              <a:rPr lang="en-GB" sz="2000" dirty="0">
                <a:solidFill>
                  <a:schemeClr val="bg1"/>
                </a:solidFill>
              </a:rPr>
              <a:t>  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L'intendance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Photos et </a:t>
            </a:r>
            <a:r>
              <a:rPr lang="en-GB" sz="2000" dirty="0" err="1">
                <a:solidFill>
                  <a:schemeClr val="bg1"/>
                </a:solidFill>
              </a:rPr>
              <a:t>vidéos</a:t>
            </a:r>
            <a:endParaRPr lang="en-GB" sz="2000" dirty="0">
              <a:solidFill>
                <a:schemeClr val="bg1"/>
              </a:solidFill>
            </a:endParaRP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0" y="395196"/>
            <a:ext cx="5051778" cy="1424566"/>
          </a:xfrm>
        </p:spPr>
        <p:txBody>
          <a:bodyPr/>
          <a:lstStyle/>
          <a:p>
            <a:pPr lvl="0"/>
            <a:r>
              <a:rPr lang="en-US" dirty="0"/>
              <a:t>Proposition</a:t>
            </a:r>
          </a:p>
          <a:p>
            <a:pPr lvl="0"/>
            <a:r>
              <a:rPr lang="en-US" dirty="0"/>
              <a:t>POINTS FORTS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3051" y="395196"/>
            <a:ext cx="5415376" cy="5416668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8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9FA5F-4CBA-468E-90EF-CAB1341252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4304" y="813662"/>
            <a:ext cx="5532895" cy="3105688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Nom des </a:t>
            </a:r>
            <a:r>
              <a:rPr lang="en-US" sz="1800" dirty="0" err="1">
                <a:latin typeface="Bahnschrift" panose="020B0502040204020203" pitchFamily="34" charset="0"/>
              </a:rPr>
              <a:t>personnes</a:t>
            </a:r>
            <a:r>
              <a:rPr lang="en-US" sz="1800" dirty="0">
                <a:latin typeface="Bahnschrift" panose="020B0502040204020203" pitchFamily="34" charset="0"/>
              </a:rPr>
              <a:t> de contact </a:t>
            </a:r>
            <a:r>
              <a:rPr lang="en-US" sz="1800" dirty="0" err="1">
                <a:latin typeface="Bahnschrift" panose="020B0502040204020203" pitchFamily="34" charset="0"/>
              </a:rPr>
              <a:t>principales</a:t>
            </a:r>
            <a:r>
              <a:rPr lang="en-US" sz="1800" dirty="0">
                <a:latin typeface="Bahnschrift" panose="020B0502040204020203" pitchFamily="34" charset="0"/>
              </a:rPr>
              <a:t> (3 </a:t>
            </a:r>
            <a:r>
              <a:rPr lang="en-US" sz="1800" dirty="0" err="1">
                <a:latin typeface="Bahnschrift" panose="020B0502040204020203" pitchFamily="34" charset="0"/>
              </a:rPr>
              <a:t>personnes</a:t>
            </a:r>
            <a:r>
              <a:rPr lang="en-US" sz="1800" dirty="0">
                <a:latin typeface="Bahnschrift" panose="020B0502040204020203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 err="1">
                <a:latin typeface="Bahnschrift" panose="020B0502040204020203" pitchFamily="34" charset="0"/>
              </a:rPr>
              <a:t>Adresse</a:t>
            </a:r>
            <a:r>
              <a:rPr lang="en-US" sz="1800" dirty="0">
                <a:latin typeface="Bahnschrift" panose="020B0502040204020203" pitchFamily="34" charset="0"/>
              </a:rPr>
              <a:t> </a:t>
            </a:r>
            <a:r>
              <a:rPr lang="en-US" sz="1800" dirty="0" err="1">
                <a:latin typeface="Bahnschrift" panose="020B0502040204020203" pitchFamily="34" charset="0"/>
              </a:rPr>
              <a:t>électronique</a:t>
            </a:r>
            <a:endParaRPr lang="en-US" sz="1800" dirty="0"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 err="1">
                <a:latin typeface="Bahnschrift" panose="020B0502040204020203" pitchFamily="34" charset="0"/>
              </a:rPr>
              <a:t>Numéro</a:t>
            </a:r>
            <a:r>
              <a:rPr lang="en-US" sz="1800" dirty="0">
                <a:latin typeface="Bahnschrift" panose="020B0502040204020203" pitchFamily="34" charset="0"/>
              </a:rPr>
              <a:t>(s) de </a:t>
            </a:r>
            <a:r>
              <a:rPr lang="en-US" sz="1800" dirty="0" err="1">
                <a:latin typeface="Bahnschrift" panose="020B0502040204020203" pitchFamily="34" charset="0"/>
              </a:rPr>
              <a:t>téléphone</a:t>
            </a:r>
            <a:r>
              <a:rPr lang="en-US" sz="1800" dirty="0">
                <a:latin typeface="Bahnschrift" panose="020B0502040204020203" pitchFamily="34" charset="0"/>
              </a:rPr>
              <a:t>  </a:t>
            </a:r>
            <a:br>
              <a:rPr lang="en-US" sz="1800" dirty="0">
                <a:latin typeface="Bahnschrift" panose="020B0502040204020203" pitchFamily="34" charset="0"/>
              </a:rPr>
            </a:br>
            <a:endParaRPr lang="en-US" sz="1800" dirty="0"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Bahnschrift" panose="020B0502040204020203" pitchFamily="34" charset="0"/>
              </a:rPr>
              <a:t>Nom du </a:t>
            </a:r>
            <a:r>
              <a:rPr lang="en-GB" sz="1800" dirty="0" err="1">
                <a:latin typeface="Bahnschrift" panose="020B0502040204020203" pitchFamily="34" charset="0"/>
              </a:rPr>
              <a:t>président</a:t>
            </a:r>
            <a:r>
              <a:rPr lang="en-GB" sz="1800" dirty="0">
                <a:latin typeface="Bahnschrift" panose="020B0502040204020203" pitchFamily="34" charset="0"/>
              </a:rPr>
              <a:t> du Club </a:t>
            </a: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 err="1">
                <a:latin typeface="Bahnschrift" panose="020B0502040204020203" pitchFamily="34" charset="0"/>
              </a:rPr>
              <a:t>Adresse</a:t>
            </a:r>
            <a:r>
              <a:rPr lang="en-US" sz="1800" dirty="0">
                <a:latin typeface="Bahnschrift" panose="020B0502040204020203" pitchFamily="34" charset="0"/>
              </a:rPr>
              <a:t> </a:t>
            </a:r>
            <a:r>
              <a:rPr lang="en-US" sz="1800" dirty="0" err="1">
                <a:latin typeface="Bahnschrift" panose="020B0502040204020203" pitchFamily="34" charset="0"/>
              </a:rPr>
              <a:t>électronique</a:t>
            </a:r>
            <a:endParaRPr lang="en-GB" sz="1800" dirty="0"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 err="1">
                <a:latin typeface="Bahnschrift" panose="020B0502040204020203" pitchFamily="34" charset="0"/>
              </a:rPr>
              <a:t>Numéro</a:t>
            </a:r>
            <a:r>
              <a:rPr lang="en-US" sz="1800" dirty="0">
                <a:latin typeface="Bahnschrift" panose="020B0502040204020203" pitchFamily="34" charset="0"/>
              </a:rPr>
              <a:t>(s) de </a:t>
            </a:r>
            <a:r>
              <a:rPr lang="en-US" sz="1800" dirty="0" err="1">
                <a:latin typeface="Bahnschrift" panose="020B0502040204020203" pitchFamily="34" charset="0"/>
              </a:rPr>
              <a:t>téléphone</a:t>
            </a:r>
            <a:endParaRPr lang="en-GB" sz="1800" dirty="0">
              <a:latin typeface="Bahnschrift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BE7E5-431F-44CD-B89B-85EEA83C5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4400" dirty="0">
                <a:solidFill>
                  <a:schemeClr val="bg1"/>
                </a:solidFill>
              </a:rPr>
              <a:t> PERSONNES DE CONTACT POUR L’ACTION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4EBA36-173B-45B4-9037-8536634C4F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Informations</a:t>
            </a:r>
            <a:r>
              <a:rPr lang="en-GB" dirty="0"/>
              <a:t> </a:t>
            </a:r>
            <a:r>
              <a:rPr lang="en-GB" dirty="0" err="1"/>
              <a:t>essentielles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FE8E-8B97-46A5-97FD-D7CA18B9B1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7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030EB42-CD5E-284C-99CA-7991ACF9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err="1">
                <a:solidFill>
                  <a:schemeClr val="bg1"/>
                </a:solidFill>
              </a:rPr>
              <a:t>Énoncé</a:t>
            </a:r>
            <a:r>
              <a:rPr lang="en-GB" sz="4400" dirty="0">
                <a:solidFill>
                  <a:schemeClr val="bg1"/>
                </a:solidFill>
              </a:rPr>
              <a:t> du </a:t>
            </a:r>
            <a:r>
              <a:rPr lang="en-GB" sz="4400" dirty="0" err="1">
                <a:solidFill>
                  <a:schemeClr val="bg1"/>
                </a:solidFill>
              </a:rPr>
              <a:t>problème</a:t>
            </a:r>
            <a:br>
              <a:rPr lang="en-GB" sz="4400" dirty="0">
                <a:solidFill>
                  <a:schemeClr val="bg1"/>
                </a:solidFill>
              </a:rPr>
            </a:br>
            <a:endParaRPr lang="x-non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D8642-D0ED-8348-B9A6-045D98D8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8A3E2-7BC1-4FDF-A5BF-6540C57C5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67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0"/>
            <a:ext cx="11506200" cy="1540042"/>
          </a:xfrm>
        </p:spPr>
        <p:txBody>
          <a:bodyPr>
            <a:normAutofit fontScale="90000"/>
          </a:bodyPr>
          <a:lstStyle/>
          <a:p>
            <a:r>
              <a:rPr lang="en-GB" sz="4400" dirty="0" err="1">
                <a:solidFill>
                  <a:schemeClr val="bg1"/>
                </a:solidFill>
              </a:rPr>
              <a:t>Évaluation</a:t>
            </a:r>
            <a:r>
              <a:rPr lang="en-GB" sz="4400" dirty="0">
                <a:solidFill>
                  <a:schemeClr val="bg1"/>
                </a:solidFill>
              </a:rPr>
              <a:t> des </a:t>
            </a:r>
            <a:r>
              <a:rPr lang="en-GB" sz="4400" dirty="0" err="1">
                <a:solidFill>
                  <a:schemeClr val="bg1"/>
                </a:solidFill>
              </a:rPr>
              <a:t>besoins</a:t>
            </a:r>
            <a:r>
              <a:rPr lang="en-GB" sz="4400" dirty="0">
                <a:solidFill>
                  <a:schemeClr val="bg1"/>
                </a:solidFill>
              </a:rPr>
              <a:t> de la </a:t>
            </a:r>
            <a:r>
              <a:rPr lang="en-GB" sz="4400" dirty="0" err="1">
                <a:solidFill>
                  <a:schemeClr val="bg1"/>
                </a:solidFill>
              </a:rPr>
              <a:t>Communauté</a:t>
            </a:r>
            <a:r>
              <a:rPr lang="en-GB" sz="4400" dirty="0">
                <a:solidFill>
                  <a:schemeClr val="bg1"/>
                </a:solidFill>
              </a:rPr>
              <a:t> </a:t>
            </a:r>
            <a:br>
              <a:rPr lang="en-GB" sz="4400" dirty="0">
                <a:solidFill>
                  <a:schemeClr val="bg1"/>
                </a:solidFill>
              </a:rPr>
            </a:b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2AAC32-E238-451F-B233-87299E4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1F8A7A69-D412-47EC-99EE-55901941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D634A-A29A-499D-A821-99935501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667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5DD6E-FE2D-4B4B-8098-FBCC24CE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Proposition de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D782C-8631-4D04-8EAB-35B625A7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10BAF420-5069-4A97-A745-B99838FA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9E6CE-5599-459D-973C-1036EED5C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744153"/>
            <a:ext cx="11506199" cy="4432810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39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73DC7-F564-487D-B79E-188E7F09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Mise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œuvre</a:t>
            </a:r>
            <a:r>
              <a:rPr lang="en-GB" dirty="0"/>
              <a:t> et </a:t>
            </a:r>
            <a:r>
              <a:rPr lang="en-GB" dirty="0" err="1"/>
              <a:t>calendrier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61060-489F-664D-3D4D-9B7CF267F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0EDE4-8EC2-8060-62B6-2CE91881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1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016A1-D1FE-89D6-60ED-705D332E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solidFill>
                  <a:schemeClr val="bg1"/>
                </a:solidFill>
              </a:rPr>
              <a:t>Budget de </a:t>
            </a:r>
            <a:r>
              <a:rPr lang="en-GB" sz="4400" dirty="0" err="1">
                <a:solidFill>
                  <a:schemeClr val="bg1"/>
                </a:solidFill>
              </a:rPr>
              <a:t>l’action</a:t>
            </a:r>
            <a:br>
              <a:rPr lang="en-GB" sz="4400" dirty="0">
                <a:solidFill>
                  <a:schemeClr val="bg1"/>
                </a:solidFill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CE544-83D7-54F1-F3A0-6BE487779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95B6D-6D2C-95E4-F8AF-E188296CC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46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1EE0-FBD1-4F1D-B95B-373BBD4F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err="1">
                <a:solidFill>
                  <a:schemeClr val="bg1"/>
                </a:solidFill>
              </a:rPr>
              <a:t>Stratégie</a:t>
            </a:r>
            <a:r>
              <a:rPr lang="en-GB" sz="4400" dirty="0">
                <a:solidFill>
                  <a:schemeClr val="bg1"/>
                </a:solidFill>
              </a:rPr>
              <a:t> de </a:t>
            </a:r>
            <a:r>
              <a:rPr lang="en-GB" sz="4400" dirty="0" err="1">
                <a:solidFill>
                  <a:schemeClr val="bg1"/>
                </a:solidFill>
              </a:rPr>
              <a:t>financement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A3396-D4BA-4AD2-B970-0A088611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6A65252-EACE-4E3E-BAEB-2A40A054C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4396-A4A7-D81C-8F65-05D10DC73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600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92BF-AC75-4A4F-B696-A51E8D4E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err="1">
                <a:solidFill>
                  <a:schemeClr val="bg1"/>
                </a:solidFill>
              </a:rPr>
              <a:t>Durabilité</a:t>
            </a:r>
            <a:r>
              <a:rPr lang="en-GB" sz="4400" dirty="0">
                <a:solidFill>
                  <a:schemeClr val="bg1"/>
                </a:solidFill>
              </a:rPr>
              <a:t>  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D8AD8-706F-47BA-B988-90B5EDA5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DCE6DA58-7406-47EC-8CFD-58EAF8AD5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63130-039D-43E2-88ED-002374C0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08" y="1932833"/>
            <a:ext cx="11506200" cy="4041767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71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92BF-AC75-4A4F-B696-A51E8D4E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err="1">
                <a:solidFill>
                  <a:schemeClr val="bg1"/>
                </a:solidFill>
              </a:rPr>
              <a:t>L'intendance</a:t>
            </a:r>
            <a:br>
              <a:rPr lang="en-GB" sz="4400" dirty="0">
                <a:solidFill>
                  <a:schemeClr val="bg1"/>
                </a:solidFill>
              </a:rPr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D8AD8-706F-47BA-B988-90B5EDA5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DCE6DA58-7406-47EC-8CFD-58EAF8AD5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63130-039D-43E2-88ED-002374C0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07" y="1932833"/>
            <a:ext cx="11491991" cy="404176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911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4041D-30EB-4537-9E37-330554D4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solidFill>
                  <a:schemeClr val="bg1"/>
                </a:solidFill>
              </a:rPr>
              <a:t>Photos et </a:t>
            </a:r>
            <a:r>
              <a:rPr lang="en-GB" sz="4400" dirty="0" err="1">
                <a:solidFill>
                  <a:schemeClr val="bg1"/>
                </a:solidFill>
              </a:rPr>
              <a:t>vidéos</a:t>
            </a:r>
            <a:br>
              <a:rPr lang="en-GB" sz="4400" dirty="0">
                <a:solidFill>
                  <a:schemeClr val="bg1"/>
                </a:solidFill>
              </a:rPr>
            </a:b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F17F7D-4F65-4953-AA3A-BA62D25B4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EC9D0DC-F06F-44B6-9565-9073C6F35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15012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148</Words>
  <Application>Microsoft Office PowerPoint</Application>
  <PresentationFormat>Grand écran</PresentationFormat>
  <Paragraphs>48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Bahnschrift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Énoncé du problème </vt:lpstr>
      <vt:lpstr>Évaluation des besoins de la Communauté   </vt:lpstr>
      <vt:lpstr>Proposition de solution</vt:lpstr>
      <vt:lpstr>Mise en œuvre et calendrier </vt:lpstr>
      <vt:lpstr>Budget de l’action </vt:lpstr>
      <vt:lpstr>Stratégie de financement </vt:lpstr>
      <vt:lpstr>Durabilité   </vt:lpstr>
      <vt:lpstr>L'intendance </vt:lpstr>
      <vt:lpstr>Photos et vidéos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</dc:creator>
  <cp:lastModifiedBy>Bertin</cp:lastModifiedBy>
  <cp:revision>40</cp:revision>
  <dcterms:created xsi:type="dcterms:W3CDTF">2020-09-09T03:34:07Z</dcterms:created>
  <dcterms:modified xsi:type="dcterms:W3CDTF">2025-06-17T23:08:57Z</dcterms:modified>
</cp:coreProperties>
</file>